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3FE4F2-F18E-4698-BDA2-A367747FBF98}" type="datetimeFigureOut">
              <a:rPr lang="en-US" smtClean="0"/>
              <a:pPr/>
              <a:t>8/31/2013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A15BE5-CC3E-4515-846D-7FCC94D94F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A15BE5-CC3E-4515-846D-7FCC94D94F2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A15BE5-CC3E-4515-846D-7FCC94D94F2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D30DEA-0A91-42D5-80C9-B496858FB5F4}" type="datetimeFigureOut">
              <a:rPr lang="en-US" smtClean="0"/>
              <a:pPr/>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30DEA-0A91-42D5-80C9-B496858FB5F4}" type="datetimeFigureOut">
              <a:rPr lang="en-US" smtClean="0"/>
              <a:pPr/>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30DEA-0A91-42D5-80C9-B496858FB5F4}" type="datetimeFigureOut">
              <a:rPr lang="en-US" smtClean="0"/>
              <a:pPr/>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30DEA-0A91-42D5-80C9-B496858FB5F4}" type="datetimeFigureOut">
              <a:rPr lang="en-US" smtClean="0"/>
              <a:pPr/>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D30DEA-0A91-42D5-80C9-B496858FB5F4}" type="datetimeFigureOut">
              <a:rPr lang="en-US" smtClean="0"/>
              <a:pPr/>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D30DEA-0A91-42D5-80C9-B496858FB5F4}" type="datetimeFigureOut">
              <a:rPr lang="en-US" smtClean="0"/>
              <a:pPr/>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D30DEA-0A91-42D5-80C9-B496858FB5F4}" type="datetimeFigureOut">
              <a:rPr lang="en-US" smtClean="0"/>
              <a:pPr/>
              <a:t>8/31/2013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D30DEA-0A91-42D5-80C9-B496858FB5F4}" type="datetimeFigureOut">
              <a:rPr lang="en-US" smtClean="0"/>
              <a:pPr/>
              <a:t>8/31/2013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30DEA-0A91-42D5-80C9-B496858FB5F4}" type="datetimeFigureOut">
              <a:rPr lang="en-US" smtClean="0"/>
              <a:pPr/>
              <a:t>8/31/2013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30DEA-0A91-42D5-80C9-B496858FB5F4}" type="datetimeFigureOut">
              <a:rPr lang="en-US" smtClean="0"/>
              <a:pPr/>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30DEA-0A91-42D5-80C9-B496858FB5F4}" type="datetimeFigureOut">
              <a:rPr lang="en-US" smtClean="0"/>
              <a:pPr/>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8272E-D7BA-45B2-A597-49253DD2FF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30DEA-0A91-42D5-80C9-B496858FB5F4}" type="datetimeFigureOut">
              <a:rPr lang="en-US" smtClean="0"/>
              <a:pPr/>
              <a:t>8/31/2013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8272E-D7BA-45B2-A597-49253DD2FF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r>
            <a:br>
              <a:rPr lang="en-US" dirty="0"/>
            </a:br>
            <a:r>
              <a:rPr lang="en-US" b="1" dirty="0" smtClean="0">
                <a:latin typeface="Algerian" pitchFamily="82" charset="0"/>
              </a:rPr>
              <a:t>property law and succession</a:t>
            </a:r>
            <a:endParaRPr lang="en-US" b="1" dirty="0">
              <a:latin typeface="Algerian" pitchFamily="82" charset="0"/>
            </a:endParaRPr>
          </a:p>
        </p:txBody>
      </p:sp>
      <p:sp>
        <p:nvSpPr>
          <p:cNvPr id="3" name="Subtitle 2"/>
          <p:cNvSpPr>
            <a:spLocks noGrp="1"/>
          </p:cNvSpPr>
          <p:nvPr>
            <p:ph type="subTitle" idx="1"/>
          </p:nvPr>
        </p:nvSpPr>
        <p:spPr/>
        <p:txBody>
          <a:bodyPr>
            <a:normAutofit/>
          </a:bodyPr>
          <a:lstStyle/>
          <a:p>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b="1" dirty="0">
              <a:latin typeface="Algerian" pitchFamily="82" charset="0"/>
            </a:endParaRPr>
          </a:p>
        </p:txBody>
      </p:sp>
      <p:sp>
        <p:nvSpPr>
          <p:cNvPr id="3" name="Content Placeholder 2"/>
          <p:cNvSpPr>
            <a:spLocks noGrp="1"/>
          </p:cNvSpPr>
          <p:nvPr>
            <p:ph idx="1"/>
          </p:nvPr>
        </p:nvSpPr>
        <p:spPr/>
        <p:txBody>
          <a:bodyPr>
            <a:normAutofit fontScale="77500" lnSpcReduction="20000"/>
          </a:bodyPr>
          <a:lstStyle/>
          <a:p>
            <a:pPr>
              <a:buNone/>
            </a:pPr>
            <a:r>
              <a:rPr lang="en-US" b="1" dirty="0" smtClean="0">
                <a:latin typeface="Algerian" pitchFamily="82" charset="0"/>
              </a:rPr>
              <a:t>Succession without a will</a:t>
            </a:r>
          </a:p>
          <a:p>
            <a:r>
              <a:rPr lang="en-US" dirty="0" smtClean="0"/>
              <a:t>Any </a:t>
            </a:r>
            <a:r>
              <a:rPr lang="en-US" dirty="0" smtClean="0"/>
              <a:t>one claiming to be a relative or a person beneficially entitled who considers that the rules of intestacy do not make reasonable provision for them may make a claim under the family provisions in section </a:t>
            </a:r>
            <a:r>
              <a:rPr lang="en-US" b="1" dirty="0" smtClean="0"/>
              <a:t>26 of the Law of Succession Act,</a:t>
            </a:r>
            <a:r>
              <a:rPr lang="en-US" dirty="0" smtClean="0"/>
              <a:t> and the rules of intestacy may be varied by the court to make adequate provision for the person. </a:t>
            </a:r>
            <a:endParaRPr lang="en-US" dirty="0" smtClean="0"/>
          </a:p>
          <a:p>
            <a:r>
              <a:rPr lang="en-US" dirty="0" smtClean="0"/>
              <a:t>The </a:t>
            </a:r>
            <a:r>
              <a:rPr lang="en-US" dirty="0" smtClean="0"/>
              <a:t>rules of intestacy only apply to property that is capable of being disposed of by a Will. They do not apply to joint property, which passes by survivorship, or to nominations, life policies written in trust, or the subject of a </a:t>
            </a:r>
            <a:r>
              <a:rPr lang="en-US" b="1" i="1" dirty="0" err="1" smtClean="0"/>
              <a:t>donatio</a:t>
            </a:r>
            <a:r>
              <a:rPr lang="en-US" b="1" i="1" dirty="0" smtClean="0"/>
              <a:t> mortis </a:t>
            </a:r>
            <a:r>
              <a:rPr lang="en-US" b="1" i="1" dirty="0" smtClean="0"/>
              <a:t>causa(gifts in  contemplation </a:t>
            </a:r>
            <a:r>
              <a:rPr lang="en-US" b="1" i="1" smtClean="0"/>
              <a:t>of death)</a:t>
            </a:r>
            <a:r>
              <a:rPr lang="en-US" b="1" smtClean="0"/>
              <a:t>.</a:t>
            </a:r>
            <a:endParaRPr lang="en-US" b="1" dirty="0">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a:bodyPr>
          <a:lstStyle/>
          <a:p>
            <a:pPr>
              <a:buNone/>
            </a:pPr>
            <a:r>
              <a:rPr lang="en-US" b="1" dirty="0" smtClean="0">
                <a:latin typeface="Algerian" pitchFamily="82" charset="0"/>
              </a:rPr>
              <a:t>What is property</a:t>
            </a:r>
            <a:endParaRPr lang="en-US" dirty="0" smtClean="0">
              <a:latin typeface="Algerian" pitchFamily="82" charset="0"/>
            </a:endParaRPr>
          </a:p>
          <a:p>
            <a:r>
              <a:rPr lang="en-US" dirty="0" smtClean="0"/>
              <a:t> </a:t>
            </a:r>
            <a:r>
              <a:rPr lang="en-GB" dirty="0" smtClean="0"/>
              <a:t>The </a:t>
            </a:r>
            <a:r>
              <a:rPr lang="en-GB" dirty="0" smtClean="0"/>
              <a:t>term property may be defined to be the interest which can be acquired in external objects or things. </a:t>
            </a:r>
            <a:endParaRPr lang="en-GB" dirty="0" smtClean="0"/>
          </a:p>
          <a:p>
            <a:r>
              <a:rPr lang="en-GB" dirty="0" smtClean="0"/>
              <a:t> </a:t>
            </a:r>
            <a:r>
              <a:rPr lang="en-GB" dirty="0" smtClean="0"/>
              <a:t>Of particular importance, is that the concept of property is closely linked with the concepts of ownership, possession and </a:t>
            </a:r>
            <a:r>
              <a:rPr lang="en-GB" dirty="0" smtClean="0"/>
              <a:t>title</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latin typeface="Algerian" pitchFamily="82" charset="0"/>
              </a:rPr>
              <a:t>WHO IS ENTITLED TO OWN PROPERTY</a:t>
            </a:r>
          </a:p>
          <a:p>
            <a:pPr>
              <a:buNone/>
            </a:pPr>
            <a:r>
              <a:rPr lang="en-US" b="1" dirty="0" smtClean="0">
                <a:latin typeface="Algerian" pitchFamily="82" charset="0"/>
              </a:rPr>
              <a:t>the constitution on protection of property rights</a:t>
            </a:r>
            <a:endParaRPr lang="en-US" b="1" dirty="0" smtClean="0">
              <a:latin typeface="Algerian" pitchFamily="82" charset="0"/>
            </a:endParaRPr>
          </a:p>
          <a:p>
            <a:pPr>
              <a:buNone/>
            </a:pPr>
            <a:r>
              <a:rPr lang="en-US" b="1" dirty="0" smtClean="0"/>
              <a:t>Article 40</a:t>
            </a:r>
            <a:r>
              <a:rPr lang="en-US" b="1" dirty="0" smtClean="0"/>
              <a:t>. (1) Subject to Article 65, every person has the </a:t>
            </a:r>
            <a:r>
              <a:rPr lang="en-US" b="1" dirty="0" smtClean="0"/>
              <a:t>right, </a:t>
            </a:r>
            <a:r>
              <a:rPr lang="en-US" dirty="0" smtClean="0"/>
              <a:t>either </a:t>
            </a:r>
            <a:r>
              <a:rPr lang="en-US" dirty="0" smtClean="0"/>
              <a:t>individually or in association with others, to acquire and own</a:t>
            </a:r>
          </a:p>
          <a:p>
            <a:r>
              <a:rPr lang="en-US" dirty="0" smtClean="0"/>
              <a:t>property––</a:t>
            </a:r>
          </a:p>
          <a:p>
            <a:r>
              <a:rPr lang="en-US" dirty="0" smtClean="0"/>
              <a:t>(</a:t>
            </a:r>
            <a:r>
              <a:rPr lang="en-US" i="1" dirty="0" smtClean="0"/>
              <a:t>a) of any description; and</a:t>
            </a:r>
          </a:p>
          <a:p>
            <a:r>
              <a:rPr lang="en-US" dirty="0" smtClean="0"/>
              <a:t>(</a:t>
            </a:r>
            <a:r>
              <a:rPr lang="en-US" i="1" dirty="0" smtClean="0"/>
              <a:t>b) in any part of Kenya.</a:t>
            </a:r>
            <a:endParaRPr lang="en-US" b="1" dirty="0" smtClean="0">
              <a:latin typeface="Algerian" pitchFamily="82" charset="0"/>
            </a:endParaRPr>
          </a:p>
          <a:p>
            <a:pPr>
              <a:buNone/>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fontScale="92500" lnSpcReduction="10000"/>
          </a:bodyPr>
          <a:lstStyle/>
          <a:p>
            <a:pPr lvl="0">
              <a:buNone/>
            </a:pPr>
            <a:r>
              <a:rPr lang="en-US" b="1" dirty="0" smtClean="0">
                <a:latin typeface="Algerian" pitchFamily="82" charset="0"/>
              </a:rPr>
              <a:t>How can one acquire property in Kenya</a:t>
            </a:r>
            <a:endParaRPr lang="en-US" b="1" dirty="0" smtClean="0">
              <a:latin typeface="Algerian" pitchFamily="82" charset="0"/>
            </a:endParaRPr>
          </a:p>
          <a:p>
            <a:pPr lvl="0">
              <a:buNone/>
            </a:pPr>
            <a:r>
              <a:rPr lang="en-US" dirty="0" smtClean="0"/>
              <a:t>There are several ways of acquiring </a:t>
            </a:r>
            <a:r>
              <a:rPr lang="en-US" dirty="0" smtClean="0"/>
              <a:t>in Kenya. These </a:t>
            </a:r>
            <a:r>
              <a:rPr lang="en-US" dirty="0" smtClean="0"/>
              <a:t>include</a:t>
            </a:r>
            <a:r>
              <a:rPr lang="en-US" dirty="0" smtClean="0"/>
              <a:t>:</a:t>
            </a:r>
          </a:p>
          <a:p>
            <a:pPr lvl="0"/>
            <a:r>
              <a:rPr lang="en-US" dirty="0" smtClean="0"/>
              <a:t>By way of </a:t>
            </a:r>
            <a:r>
              <a:rPr lang="en-US" dirty="0" smtClean="0"/>
              <a:t>purchasing</a:t>
            </a:r>
          </a:p>
          <a:p>
            <a:pPr lvl="0"/>
            <a:r>
              <a:rPr lang="en-US" dirty="0" smtClean="0"/>
              <a:t>By way of </a:t>
            </a:r>
            <a:r>
              <a:rPr lang="en-US" dirty="0" smtClean="0"/>
              <a:t>gift</a:t>
            </a:r>
          </a:p>
          <a:p>
            <a:pPr lvl="0"/>
            <a:r>
              <a:rPr lang="en-US" dirty="0" smtClean="0"/>
              <a:t>By way of </a:t>
            </a:r>
            <a:r>
              <a:rPr lang="en-US" dirty="0" smtClean="0"/>
              <a:t>inheritance</a:t>
            </a:r>
          </a:p>
          <a:p>
            <a:pPr lvl="0"/>
            <a:r>
              <a:rPr lang="en-US" dirty="0" smtClean="0"/>
              <a:t>By way of Grant from the state the </a:t>
            </a:r>
            <a:r>
              <a:rPr lang="en-US" dirty="0" smtClean="0"/>
              <a:t>State (land)</a:t>
            </a:r>
          </a:p>
          <a:p>
            <a:pPr lvl="0"/>
            <a:r>
              <a:rPr lang="en-US" dirty="0" smtClean="0"/>
              <a:t>By way of lease</a:t>
            </a:r>
          </a:p>
          <a:p>
            <a:pPr lvl="0"/>
            <a:r>
              <a:rPr lang="en-US" dirty="0" smtClean="0"/>
              <a:t>By way of adverse possession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a:bodyPr>
          <a:lstStyle/>
          <a:p>
            <a:pPr>
              <a:buNone/>
            </a:pPr>
            <a:r>
              <a:rPr lang="en-US" b="1" dirty="0" smtClean="0">
                <a:latin typeface="Algerian" pitchFamily="82" charset="0"/>
              </a:rPr>
              <a:t>Matrimonial property</a:t>
            </a:r>
          </a:p>
          <a:p>
            <a:pPr>
              <a:buNone/>
            </a:pPr>
            <a:r>
              <a:rPr lang="en-US" sz="2800" dirty="0" smtClean="0">
                <a:latin typeface="+mj-lt"/>
                <a:cs typeface="Times New Roman" pitchFamily="18" charset="0"/>
              </a:rPr>
              <a:t>T</a:t>
            </a:r>
            <a:r>
              <a:rPr lang="en-US" sz="2800" dirty="0" smtClean="0">
                <a:latin typeface="+mj-lt"/>
                <a:cs typeface="Times New Roman" pitchFamily="18" charset="0"/>
              </a:rPr>
              <a:t>his is the property acquired by a couple during the subsistence of their marriage should the couple separate then the court determines how the property is to be distributed taking into consideration the contribution of each party towards the acquiring of the property. With the new marriage Act the position has changed matrimonial property to be divided equally regardless of the parties contribution.</a:t>
            </a:r>
            <a:endParaRPr lang="en-US" sz="2800" dirty="0">
              <a:latin typeface="+mj-lt"/>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a:bodyPr>
          <a:lstStyle/>
          <a:p>
            <a:pPr>
              <a:buNone/>
            </a:pPr>
            <a:r>
              <a:rPr lang="en-US" b="1" dirty="0" smtClean="0">
                <a:latin typeface="Algerian" pitchFamily="82" charset="0"/>
              </a:rPr>
              <a:t>WHAT IS SUCCESSION</a:t>
            </a:r>
          </a:p>
          <a:p>
            <a:r>
              <a:rPr lang="en-GB" dirty="0" smtClean="0"/>
              <a:t>Succession </a:t>
            </a:r>
            <a:r>
              <a:rPr lang="en-GB" dirty="0" smtClean="0"/>
              <a:t>deals with the transmission of ownership of property from the dead to the living or the transfer of property rights from the dead to the living i.e. inheritance. </a:t>
            </a:r>
            <a:endParaRPr lang="en-GB" dirty="0" smtClean="0"/>
          </a:p>
          <a:p>
            <a:r>
              <a:rPr lang="en-GB" dirty="0" smtClean="0"/>
              <a:t>This </a:t>
            </a:r>
            <a:r>
              <a:rPr lang="en-GB" dirty="0" smtClean="0"/>
              <a:t>concept is founded on the fact that the dead cannot enjoy the rights and benefits accruing from property.  </a:t>
            </a:r>
            <a:endParaRPr lang="en-GB" dirty="0" smtClean="0"/>
          </a:p>
          <a:p>
            <a:pPr>
              <a:buNone/>
            </a:pPr>
            <a:endParaRPr lang="en-US" b="1" dirty="0">
              <a:latin typeface="Algerian" pitchFamily="8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dirty="0"/>
          </a:p>
        </p:txBody>
      </p:sp>
      <p:sp>
        <p:nvSpPr>
          <p:cNvPr id="3" name="Content Placeholder 2"/>
          <p:cNvSpPr>
            <a:spLocks noGrp="1"/>
          </p:cNvSpPr>
          <p:nvPr>
            <p:ph idx="1"/>
          </p:nvPr>
        </p:nvSpPr>
        <p:spPr/>
        <p:txBody>
          <a:bodyPr>
            <a:normAutofit/>
          </a:bodyPr>
          <a:lstStyle/>
          <a:p>
            <a:pPr>
              <a:buNone/>
            </a:pPr>
            <a:r>
              <a:rPr lang="en-US" b="1" dirty="0" smtClean="0">
                <a:latin typeface="Algerian" pitchFamily="82" charset="0"/>
              </a:rPr>
              <a:t>WHO IS ENTITLED TO INHERIT THE PROPERTY OF A DEAD PERSON</a:t>
            </a:r>
            <a:endParaRPr lang="en-US" b="1" dirty="0" smtClean="0">
              <a:latin typeface="Algerian" pitchFamily="82" charset="0"/>
            </a:endParaRPr>
          </a:p>
          <a:p>
            <a:r>
              <a:rPr lang="en-GB" dirty="0" smtClean="0"/>
              <a:t>F</a:t>
            </a:r>
            <a:r>
              <a:rPr lang="en-GB" dirty="0" smtClean="0"/>
              <a:t>ollowing </a:t>
            </a:r>
            <a:r>
              <a:rPr lang="en-GB" dirty="0" smtClean="0"/>
              <a:t>the death of the owner of some property, rights over such property have to be passed on to those who survive them</a:t>
            </a:r>
            <a:r>
              <a:rPr lang="en-GB" dirty="0" smtClean="0"/>
              <a:t>. </a:t>
            </a:r>
            <a:r>
              <a:rPr lang="en-GB" dirty="0" err="1" smtClean="0"/>
              <a:t>Eg</a:t>
            </a:r>
            <a:r>
              <a:rPr lang="en-GB" dirty="0" smtClean="0"/>
              <a:t> Heirs /beneficiaries/dependants.</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b="1" dirty="0">
              <a:latin typeface="Algerian" pitchFamily="82" charset="0"/>
            </a:endParaRPr>
          </a:p>
        </p:txBody>
      </p:sp>
      <p:sp>
        <p:nvSpPr>
          <p:cNvPr id="3" name="Content Placeholder 2"/>
          <p:cNvSpPr>
            <a:spLocks noGrp="1"/>
          </p:cNvSpPr>
          <p:nvPr>
            <p:ph idx="1"/>
          </p:nvPr>
        </p:nvSpPr>
        <p:spPr/>
        <p:txBody>
          <a:bodyPr>
            <a:normAutofit lnSpcReduction="10000"/>
          </a:bodyPr>
          <a:lstStyle/>
          <a:p>
            <a:pPr>
              <a:buNone/>
            </a:pPr>
            <a:r>
              <a:rPr lang="en-US" b="1" dirty="0" smtClean="0">
                <a:latin typeface="Algerian" pitchFamily="82" charset="0"/>
              </a:rPr>
              <a:t>                           Wills</a:t>
            </a:r>
          </a:p>
          <a:p>
            <a:r>
              <a:rPr lang="en-US" dirty="0" smtClean="0"/>
              <a:t>A Will is a legal declaration by a person, written or oral, stating his intentions or wishes regarding disposition of his assets after his death. </a:t>
            </a:r>
            <a:endParaRPr lang="en-US" dirty="0" smtClean="0"/>
          </a:p>
          <a:p>
            <a:r>
              <a:rPr lang="en-US" dirty="0" smtClean="0"/>
              <a:t>The </a:t>
            </a:r>
            <a:r>
              <a:rPr lang="en-US" dirty="0" smtClean="0"/>
              <a:t>Maker of a Will (Testator) is supposed to sign or affix his mark to the Will which should be attested by at least two competent witnesses. </a:t>
            </a:r>
          </a:p>
          <a:p>
            <a:pPr>
              <a:buNone/>
            </a:pPr>
            <a:endParaRPr lang="en-US" i="1" dirty="0" smtClean="0"/>
          </a:p>
          <a:p>
            <a:pPr>
              <a:buNone/>
            </a:pPr>
            <a:endParaRPr lang="en-US" i="1" dirty="0" smtClean="0"/>
          </a:p>
          <a:p>
            <a:pPr>
              <a:buNone/>
            </a:pPr>
            <a:endParaRPr lang="en-US" b="1" dirty="0">
              <a:latin typeface="Algerian" pitchFamily="82"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Property law and succession</a:t>
            </a:r>
            <a:endParaRPr lang="en-US" b="1" dirty="0">
              <a:latin typeface="Algerian" pitchFamily="82" charset="0"/>
            </a:endParaRPr>
          </a:p>
        </p:txBody>
      </p:sp>
      <p:sp>
        <p:nvSpPr>
          <p:cNvPr id="3" name="Content Placeholder 2"/>
          <p:cNvSpPr>
            <a:spLocks noGrp="1"/>
          </p:cNvSpPr>
          <p:nvPr>
            <p:ph idx="1"/>
          </p:nvPr>
        </p:nvSpPr>
        <p:spPr/>
        <p:txBody>
          <a:bodyPr>
            <a:normAutofit fontScale="85000" lnSpcReduction="20000"/>
          </a:bodyPr>
          <a:lstStyle/>
          <a:p>
            <a:pPr>
              <a:buNone/>
            </a:pPr>
            <a:r>
              <a:rPr lang="en-US" b="1" dirty="0" smtClean="0">
                <a:latin typeface="Algerian" pitchFamily="82" charset="0"/>
              </a:rPr>
              <a:t>Succession </a:t>
            </a:r>
            <a:r>
              <a:rPr lang="en-US" b="1" dirty="0" smtClean="0">
                <a:latin typeface="Algerian" pitchFamily="82" charset="0"/>
              </a:rPr>
              <a:t>without </a:t>
            </a:r>
            <a:r>
              <a:rPr lang="en-US" b="1" dirty="0" smtClean="0">
                <a:latin typeface="Algerian" pitchFamily="82" charset="0"/>
              </a:rPr>
              <a:t>a </a:t>
            </a:r>
            <a:r>
              <a:rPr lang="en-US" b="1" dirty="0" smtClean="0">
                <a:latin typeface="Algerian" pitchFamily="82" charset="0"/>
              </a:rPr>
              <a:t>will</a:t>
            </a:r>
          </a:p>
          <a:p>
            <a:r>
              <a:rPr lang="en-GB" dirty="0" smtClean="0"/>
              <a:t>In the case where the deceased died without having made a will or having made a will but was declared invalid by court, this is referred to as Intestacy which eventually leads to intestate succession and the Rules of intestacy will </a:t>
            </a:r>
            <a:r>
              <a:rPr lang="en-GB" dirty="0" smtClean="0"/>
              <a:t>apply.</a:t>
            </a:r>
          </a:p>
          <a:p>
            <a:r>
              <a:rPr lang="en-GB" dirty="0" smtClean="0"/>
              <a:t>Under </a:t>
            </a:r>
            <a:r>
              <a:rPr lang="en-GB" dirty="0" smtClean="0"/>
              <a:t>the rules of intestacy only blood relations of the deceased person are entitled to inherit but under a testate succession you can benefit anybody</a:t>
            </a:r>
            <a:r>
              <a:rPr lang="en-GB" dirty="0" smtClean="0"/>
              <a:t>.</a:t>
            </a:r>
          </a:p>
          <a:p>
            <a:r>
              <a:rPr lang="en-US" dirty="0" smtClean="0"/>
              <a:t>Provisions relating to intestacy are contained in Part V sections 32 to 42 of the</a:t>
            </a:r>
            <a:r>
              <a:rPr lang="en-US" b="1" dirty="0" smtClean="0"/>
              <a:t> </a:t>
            </a:r>
            <a:r>
              <a:rPr lang="en-US" dirty="0" smtClean="0"/>
              <a:t>Law of Succession </a:t>
            </a:r>
            <a:r>
              <a:rPr lang="en-US" dirty="0" smtClean="0"/>
              <a:t>Act cap 160 laws of </a:t>
            </a:r>
            <a:r>
              <a:rPr lang="en-US" dirty="0" err="1" smtClean="0"/>
              <a:t>kenya</a:t>
            </a:r>
            <a:r>
              <a:rPr lang="en-US" dirty="0" smtClean="0"/>
              <a:t>.</a:t>
            </a:r>
            <a:endParaRPr lang="en-US" dirty="0" smtClean="0"/>
          </a:p>
          <a:p>
            <a:pPr>
              <a:buNone/>
            </a:pPr>
            <a:endParaRPr lang="en-US" b="1" dirty="0">
              <a:latin typeface="Algerian" pitchFamily="8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TotalTime>
  <Words>642</Words>
  <Application>Microsoft Office PowerPoint</Application>
  <PresentationFormat>On-screen Show (4:3)</PresentationFormat>
  <Paragraphs>48</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property law and succession</vt:lpstr>
      <vt:lpstr>Property law and succession</vt:lpstr>
      <vt:lpstr>Property law and succession</vt:lpstr>
      <vt:lpstr>Property law and succession</vt:lpstr>
      <vt:lpstr>Property law and succession</vt:lpstr>
      <vt:lpstr>Property law and succession</vt:lpstr>
      <vt:lpstr>Property law and succession</vt:lpstr>
      <vt:lpstr>Property law and succession</vt:lpstr>
      <vt:lpstr>Property law and succession</vt:lpstr>
      <vt:lpstr>Property law and succession</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PARALEGALISM</dc:title>
  <dc:creator>MARY</dc:creator>
  <cp:lastModifiedBy>MARY</cp:lastModifiedBy>
  <cp:revision>10</cp:revision>
  <dcterms:created xsi:type="dcterms:W3CDTF">2013-08-31T08:24:57Z</dcterms:created>
  <dcterms:modified xsi:type="dcterms:W3CDTF">2013-08-31T21:23:58Z</dcterms:modified>
</cp:coreProperties>
</file>